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74CCBE4-B5A7-49F1-BC82-51C24DE161BB}" type="datetimeFigureOut">
              <a:rPr lang="en-US" smtClean="0"/>
              <a:pPr/>
              <a:t>7/23/2019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67317B9-591E-4C29-A389-C483F8C4D22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4CCBE4-B5A7-49F1-BC82-51C24DE161BB}" type="datetimeFigureOut">
              <a:rPr lang="en-US" smtClean="0"/>
              <a:pPr/>
              <a:t>7/23/2019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317B9-591E-4C29-A389-C483F8C4D22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4CCBE4-B5A7-49F1-BC82-51C24DE161BB}" type="datetimeFigureOut">
              <a:rPr lang="en-US" smtClean="0"/>
              <a:pPr/>
              <a:t>7/23/2019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317B9-591E-4C29-A389-C483F8C4D22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4CCBE4-B5A7-49F1-BC82-51C24DE161BB}" type="datetimeFigureOut">
              <a:rPr lang="en-US" smtClean="0"/>
              <a:pPr/>
              <a:t>7/23/2019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317B9-591E-4C29-A389-C483F8C4D22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74CCBE4-B5A7-49F1-BC82-51C24DE161BB}" type="datetimeFigureOut">
              <a:rPr lang="en-US" smtClean="0"/>
              <a:pPr/>
              <a:t>7/23/2019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317B9-591E-4C29-A389-C483F8C4D22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74CCBE4-B5A7-49F1-BC82-51C24DE161BB}" type="datetimeFigureOut">
              <a:rPr lang="en-US" smtClean="0"/>
              <a:pPr/>
              <a:t>7/23/2019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7317B9-591E-4C29-A389-C483F8C4D22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74CCBE4-B5A7-49F1-BC82-51C24DE161BB}" type="datetimeFigureOut">
              <a:rPr lang="en-US" smtClean="0"/>
              <a:pPr/>
              <a:t>7/23/2019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7317B9-591E-4C29-A389-C483F8C4D22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74CCBE4-B5A7-49F1-BC82-51C24DE161BB}" type="datetimeFigureOut">
              <a:rPr lang="en-US" smtClean="0"/>
              <a:pPr/>
              <a:t>7/23/2019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7317B9-591E-4C29-A389-C483F8C4D22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4CCBE4-B5A7-49F1-BC82-51C24DE161BB}" type="datetimeFigureOut">
              <a:rPr lang="en-US" smtClean="0"/>
              <a:pPr/>
              <a:t>7/23/2019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7317B9-591E-4C29-A389-C483F8C4D22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74CCBE4-B5A7-49F1-BC82-51C24DE161BB}" type="datetimeFigureOut">
              <a:rPr lang="en-US" smtClean="0"/>
              <a:pPr/>
              <a:t>7/23/2019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7317B9-591E-4C29-A389-C483F8C4D22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74CCBE4-B5A7-49F1-BC82-51C24DE161BB}" type="datetimeFigureOut">
              <a:rPr lang="en-US" smtClean="0"/>
              <a:pPr/>
              <a:t>7/23/2019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67317B9-591E-4C29-A389-C483F8C4D22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74CCBE4-B5A7-49F1-BC82-51C24DE161BB}" type="datetimeFigureOut">
              <a:rPr lang="en-US" smtClean="0"/>
              <a:pPr/>
              <a:t>7/23/2019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67317B9-591E-4C29-A389-C483F8C4D22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hpsupportphonenumbers.com/category/fix-hp-printer-errors/" TargetMode="External"/><Relationship Id="rId2" Type="http://schemas.openxmlformats.org/officeDocument/2006/relationships/hyperlink" Target="https://www.hpsupportphonenumbers.com/how-to-fix-error-code-49-4c02-on-hp-laserjet-p4014-p4015-p4515-p3015-and-4100n/" TargetMode="External"/><Relationship Id="rId1" Type="http://schemas.openxmlformats.org/officeDocument/2006/relationships/slideLayout" Target="../slideLayouts/slideLayout2.xml"/><Relationship Id="rId5" Type="http://schemas.openxmlformats.org/officeDocument/2006/relationships/hyperlink" Target="https://www.hpsupportphonenumbers.com/tag/fix-hp-printer-error/" TargetMode="External"/><Relationship Id="rId4" Type="http://schemas.openxmlformats.org/officeDocument/2006/relationships/hyperlink" Target="https://www.hpsupportphonenumbers.com/tag/fix-error-code-49-4c02/"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hp.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hp.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hpsupportphonenumbers.com/hp-printer-suppor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85800"/>
            <a:ext cx="7772400" cy="1470025"/>
          </a:xfrm>
        </p:spPr>
        <p:txBody>
          <a:bodyPr>
            <a:noAutofit/>
          </a:bodyPr>
          <a:lstStyle/>
          <a:p>
            <a:r>
              <a:rPr lang="en-US" sz="2800" dirty="0" smtClean="0">
                <a:latin typeface="Calibri" pitchFamily="34" charset="0"/>
                <a:cs typeface="Calibri" pitchFamily="34" charset="0"/>
              </a:rPr>
              <a:t/>
            </a:r>
            <a:br>
              <a:rPr lang="en-US" sz="2800" dirty="0" smtClean="0">
                <a:latin typeface="Calibri" pitchFamily="34" charset="0"/>
                <a:cs typeface="Calibri" pitchFamily="34" charset="0"/>
              </a:rPr>
            </a:br>
            <a:r>
              <a:rPr lang="en-US" sz="2800" dirty="0" smtClean="0">
                <a:latin typeface="Calibri" pitchFamily="34" charset="0"/>
                <a:cs typeface="Calibri" pitchFamily="34" charset="0"/>
              </a:rPr>
              <a:t>HP SUPPORT PHONE NUMBER </a:t>
            </a:r>
            <a:r>
              <a:rPr lang="en-US" sz="2800" dirty="0" smtClean="0"/>
              <a:t>+1 888 633 7151</a:t>
            </a:r>
            <a:r>
              <a:rPr lang="en-US" sz="2800" dirty="0" smtClean="0">
                <a:latin typeface="Calibri" pitchFamily="34" charset="0"/>
                <a:cs typeface="Calibri" pitchFamily="34" charset="0"/>
              </a:rPr>
              <a:t> FOR ONLINE HP TECHNICAL SUPPORT SERVICES</a:t>
            </a:r>
            <a:br>
              <a:rPr lang="en-US" sz="2800" dirty="0" smtClean="0">
                <a:latin typeface="Calibri" pitchFamily="34" charset="0"/>
                <a:cs typeface="Calibri" pitchFamily="34" charset="0"/>
              </a:rPr>
            </a:br>
            <a:endParaRPr lang="en-US" sz="2800" dirty="0">
              <a:latin typeface="Calibri" pitchFamily="34" charset="0"/>
              <a:cs typeface="Calibri" pitchFamily="34" charset="0"/>
            </a:endParaRPr>
          </a:p>
        </p:txBody>
      </p:sp>
      <p:pic>
        <p:nvPicPr>
          <p:cNvPr id="4" name="Picture 3" descr="download.jpg"/>
          <p:cNvPicPr>
            <a:picLocks noChangeAspect="1"/>
          </p:cNvPicPr>
          <p:nvPr/>
        </p:nvPicPr>
        <p:blipFill>
          <a:blip r:embed="rId2"/>
          <a:stretch>
            <a:fillRect/>
          </a:stretch>
        </p:blipFill>
        <p:spPr>
          <a:xfrm>
            <a:off x="0" y="2671762"/>
            <a:ext cx="9144000" cy="418623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33400"/>
            <a:ext cx="8686800" cy="830997"/>
          </a:xfrm>
          <a:prstGeom prst="rect">
            <a:avLst/>
          </a:prstGeom>
        </p:spPr>
        <p:txBody>
          <a:bodyPr wrap="square">
            <a:spAutoFit/>
          </a:bodyPr>
          <a:lstStyle/>
          <a:p>
            <a:r>
              <a:rPr lang="en-US" sz="2400" b="1" dirty="0"/>
              <a:t>How to Fix Error Code </a:t>
            </a:r>
            <a:r>
              <a:rPr lang="en-US" sz="2400" b="1" dirty="0" smtClean="0"/>
              <a:t>49.4c02 </a:t>
            </a:r>
            <a:r>
              <a:rPr lang="en-US" sz="2400" b="1" dirty="0"/>
              <a:t>on HP LaserJet P4014, P4015, P4515, P3015 and 4100N?</a:t>
            </a:r>
          </a:p>
        </p:txBody>
      </p:sp>
      <p:sp>
        <p:nvSpPr>
          <p:cNvPr id="5" name="Rectangle 4"/>
          <p:cNvSpPr/>
          <p:nvPr/>
        </p:nvSpPr>
        <p:spPr>
          <a:xfrm>
            <a:off x="0" y="1225689"/>
            <a:ext cx="9144000" cy="5632311"/>
          </a:xfrm>
          <a:prstGeom prst="rect">
            <a:avLst/>
          </a:prstGeom>
        </p:spPr>
        <p:txBody>
          <a:bodyPr wrap="square">
            <a:spAutoFit/>
          </a:bodyPr>
          <a:lstStyle/>
          <a:p>
            <a:r>
              <a:rPr lang="en-US" sz="2000" dirty="0"/>
              <a:t/>
            </a:r>
            <a:br>
              <a:rPr lang="en-US" sz="2000" dirty="0"/>
            </a:br>
            <a:r>
              <a:rPr lang="en-US" sz="2000" dirty="0"/>
              <a:t>How to Fix Error Code 49.4c02 on HP LaserJet P4014, P4015, P4515, P3015 and 4100N?</a:t>
            </a:r>
          </a:p>
          <a:p>
            <a:r>
              <a:rPr lang="en-US" sz="2000" dirty="0">
                <a:hlinkClick r:id="rId2" tooltip="Permalink to How to Fix Error Code 49.4c02 on HP LaserJet P4014, P4015, P4515, P3015 and 4100N?"/>
              </a:rPr>
              <a:t>October 6, 2017</a:t>
            </a:r>
            <a:r>
              <a:rPr lang="en-US" sz="2000" dirty="0">
                <a:hlinkClick r:id="rId3"/>
              </a:rPr>
              <a:t>Fix HP Printer </a:t>
            </a:r>
            <a:r>
              <a:rPr lang="en-US" sz="2000" dirty="0" err="1">
                <a:hlinkClick r:id="rId3"/>
              </a:rPr>
              <a:t>Errors</a:t>
            </a:r>
            <a:r>
              <a:rPr lang="en-US" sz="2000" dirty="0" err="1">
                <a:hlinkClick r:id="rId4"/>
              </a:rPr>
              <a:t>Fix</a:t>
            </a:r>
            <a:r>
              <a:rPr lang="en-US" sz="2000" dirty="0">
                <a:hlinkClick r:id="rId4"/>
              </a:rPr>
              <a:t> Error Code 49.4c02</a:t>
            </a:r>
            <a:r>
              <a:rPr lang="en-US" sz="2000" dirty="0" smtClean="0"/>
              <a:t>, </a:t>
            </a:r>
            <a:r>
              <a:rPr lang="en-US" sz="2000" dirty="0">
                <a:hlinkClick r:id="rId5"/>
              </a:rPr>
              <a:t>Fix HP Printer Error</a:t>
            </a:r>
            <a:endParaRPr lang="en-US" sz="2000" dirty="0" smtClean="0"/>
          </a:p>
          <a:p>
            <a:r>
              <a:rPr lang="en-US" sz="2000" dirty="0"/>
              <a:t>Are you trying to print from HP Printer, but it fails to print and you are getting error code 49.4C02 on your computer/laptop screen? And then you cannot access the menu or print. Is it true! Then don’t worry about it. This error is caused by a few different things. Usually it’s associated with a printer’s firmware; means the processor on the for matter to abort operation The Error Code 49.4c02 may also be a result of many reasons, includes invalid print commands, corrupt data, or invalid operations, or maybe it’s a driver issue; old or outdated drivers or it could also be a jet direct card believe it or not, or even it could be poor quality parallel cables, poor connections, or homegrown applications (third party software), and Packet Loss or Interference on Network, etc. Well, HP Error Code 49.4c02 is a temporary, and it could be easily fixed, as is explained by the HP tech support team. Therefore, here are the blog will guide you very simple steps on How to Fix Error Code 49.4c02 on HP LaserJet P4014, P4015, P4515, P3015 and 4100N</a:t>
            </a:r>
            <a:r>
              <a:rPr lang="en-US" sz="2000" b="1" dirty="0"/>
              <a:t> ?. </a:t>
            </a:r>
            <a:r>
              <a:rPr lang="en-US" sz="2000" dirty="0"/>
              <a:t>Now you require following the simple steps which are given below, in order to fix the issue.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65" cy="790459"/>
          </a:xfrm>
          <a:prstGeom prst="rect">
            <a:avLst/>
          </a:prstGeom>
          <a:solidFill>
            <a:srgbClr val="FFFFFF"/>
          </a:solidFill>
          <a:ln w="9525">
            <a:noFill/>
            <a:miter lim="800000"/>
            <a:headEnd/>
            <a:tailEnd/>
          </a:ln>
          <a:effectLst/>
        </p:spPr>
        <p:txBody>
          <a:bodyPr vert="horz" wrap="none" lIns="0" tIns="223767" rIns="0" bIns="22376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200" b="1" i="0" u="none" strike="noStrike" cap="none" normalizeH="0" baseline="0" dirty="0" smtClean="0">
              <a:ln>
                <a:noFill/>
              </a:ln>
              <a:solidFill>
                <a:srgbClr val="575757"/>
              </a:solidFill>
              <a:effectLst/>
              <a:latin typeface="Roboto"/>
              <a:cs typeface="Arial" pitchFamily="34" charset="0"/>
            </a:endParaRPr>
          </a:p>
        </p:txBody>
      </p:sp>
      <p:pic>
        <p:nvPicPr>
          <p:cNvPr id="1026" name="Picture 2" descr="Fix HP Error Code 49.4c02"/>
          <p:cNvPicPr>
            <a:picLocks noChangeAspect="1" noChangeArrowheads="1"/>
          </p:cNvPicPr>
          <p:nvPr/>
        </p:nvPicPr>
        <p:blipFill>
          <a:blip r:embed="rId2"/>
          <a:srcRect/>
          <a:stretch>
            <a:fillRect/>
          </a:stretch>
        </p:blipFill>
        <p:spPr bwMode="auto">
          <a:xfrm>
            <a:off x="0" y="0"/>
            <a:ext cx="9144000" cy="4038600"/>
          </a:xfrm>
          <a:prstGeom prst="rect">
            <a:avLst/>
          </a:prstGeom>
          <a:noFill/>
        </p:spPr>
      </p:pic>
      <p:sp>
        <p:nvSpPr>
          <p:cNvPr id="6" name="Rectangle 5"/>
          <p:cNvSpPr/>
          <p:nvPr/>
        </p:nvSpPr>
        <p:spPr>
          <a:xfrm>
            <a:off x="0" y="4419600"/>
            <a:ext cx="9144000" cy="1938992"/>
          </a:xfrm>
          <a:prstGeom prst="rect">
            <a:avLst/>
          </a:prstGeom>
        </p:spPr>
        <p:txBody>
          <a:bodyPr wrap="square">
            <a:spAutoFit/>
          </a:bodyPr>
          <a:lstStyle/>
          <a:p>
            <a:r>
              <a:rPr lang="en-US" sz="2400" b="1" dirty="0"/>
              <a:t>Solutions to Fix Error Code 49.4c02 on HP LaserJet P4014, P4015, P4515, P3015 and 4100N:-</a:t>
            </a:r>
          </a:p>
          <a:p>
            <a:r>
              <a:rPr lang="en-US" sz="2400" b="1" dirty="0"/>
              <a:t>Solution 1:-Check Printer is Configured in Network </a:t>
            </a:r>
            <a:r>
              <a:rPr lang="en-US" sz="2400" b="1" dirty="0" smtClean="0"/>
              <a:t>Correctly</a:t>
            </a:r>
          </a:p>
          <a:p>
            <a:endParaRPr lang="en-US" sz="2400" b="1" dirty="0" smtClean="0"/>
          </a:p>
          <a:p>
            <a:endParaRPr lang="en-US" sz="2400" b="1" dirty="0"/>
          </a:p>
        </p:txBody>
      </p:sp>
      <p:sp>
        <p:nvSpPr>
          <p:cNvPr id="7" name="Rectangle 6"/>
          <p:cNvSpPr/>
          <p:nvPr/>
        </p:nvSpPr>
        <p:spPr>
          <a:xfrm>
            <a:off x="0" y="5562600"/>
            <a:ext cx="9144000" cy="1015663"/>
          </a:xfrm>
          <a:prstGeom prst="rect">
            <a:avLst/>
          </a:prstGeom>
        </p:spPr>
        <p:txBody>
          <a:bodyPr wrap="square">
            <a:spAutoFit/>
          </a:bodyPr>
          <a:lstStyle/>
          <a:p>
            <a:endParaRPr lang="en-US" sz="2000" dirty="0" smtClean="0"/>
          </a:p>
          <a:p>
            <a:r>
              <a:rPr lang="en-US" sz="2000" dirty="0" smtClean="0"/>
              <a:t>You </a:t>
            </a:r>
            <a:r>
              <a:rPr lang="en-US" sz="2000" dirty="0"/>
              <a:t>should do to verify that the HP Laser-Jet P4014, P4015, P4515, P3015 and 4100 N printer is configured in networks with LAN cable connected</a:t>
            </a:r>
            <a:r>
              <a:rPr lang="en-US"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4800"/>
            <a:ext cx="7620000" cy="3308598"/>
          </a:xfrm>
          <a:prstGeom prst="rect">
            <a:avLst/>
          </a:prstGeom>
        </p:spPr>
        <p:txBody>
          <a:bodyPr wrap="square">
            <a:spAutoFit/>
          </a:bodyPr>
          <a:lstStyle/>
          <a:p>
            <a:pPr>
              <a:buFont typeface="Arial" pitchFamily="34" charset="0"/>
              <a:buChar char="•"/>
            </a:pPr>
            <a:r>
              <a:rPr lang="en-US" sz="1900" dirty="0"/>
              <a:t>Disconnect the LAN cable and restart the unit. If the unit comes to “Ready Mode”, then try and print a “Configuration Page” by choosing to the “Menu” button, choose “Information menu”, and then choose “PRINT CONFIGURATION”.</a:t>
            </a:r>
          </a:p>
          <a:p>
            <a:pPr>
              <a:buFont typeface="Arial" pitchFamily="34" charset="0"/>
              <a:buChar char="•"/>
            </a:pPr>
            <a:r>
              <a:rPr lang="en-US" sz="1900" dirty="0"/>
              <a:t>If the internal page (Configuration Page) prints fine and then the issue is only while printing from the network.</a:t>
            </a:r>
          </a:p>
          <a:p>
            <a:pPr>
              <a:buFont typeface="Arial" pitchFamily="34" charset="0"/>
              <a:buChar char="•"/>
            </a:pPr>
            <a:r>
              <a:rPr lang="en-US" sz="1900" dirty="0"/>
              <a:t>But, if the internal page (Configuration Page) prints not fine and then the issue is only while printing from the PC, then perform the task:-</a:t>
            </a:r>
          </a:p>
          <a:p>
            <a:pPr>
              <a:buFont typeface="Arial" pitchFamily="34" charset="0"/>
              <a:buChar char="•"/>
            </a:pPr>
            <a:r>
              <a:rPr lang="en-US" sz="1900" dirty="0"/>
              <a:t>Change the IP of the printer.</a:t>
            </a:r>
          </a:p>
          <a:p>
            <a:pPr>
              <a:buFont typeface="Arial" pitchFamily="34" charset="0"/>
              <a:buChar char="•"/>
            </a:pPr>
            <a:r>
              <a:rPr lang="en-US" sz="1900" dirty="0"/>
              <a:t>Upgrade the Firmware when the printer is in “Ready Mode”</a:t>
            </a:r>
          </a:p>
          <a:p>
            <a:pPr>
              <a:buFont typeface="Arial" pitchFamily="34" charset="0"/>
              <a:buChar char="•"/>
            </a:pPr>
            <a:r>
              <a:rPr lang="en-US" sz="1900" dirty="0"/>
              <a:t>Change the printer driver installed.</a:t>
            </a:r>
          </a:p>
        </p:txBody>
      </p:sp>
      <p:sp>
        <p:nvSpPr>
          <p:cNvPr id="5" name="Rectangle 4"/>
          <p:cNvSpPr/>
          <p:nvPr/>
        </p:nvSpPr>
        <p:spPr>
          <a:xfrm>
            <a:off x="228600" y="4038600"/>
            <a:ext cx="8915400" cy="1384995"/>
          </a:xfrm>
          <a:prstGeom prst="rect">
            <a:avLst/>
          </a:prstGeom>
        </p:spPr>
        <p:txBody>
          <a:bodyPr wrap="square">
            <a:spAutoFit/>
          </a:bodyPr>
          <a:lstStyle/>
          <a:p>
            <a:r>
              <a:rPr lang="en-US" sz="2000" dirty="0"/>
              <a:t>Now check the error is resolved, if not, then go to the next solution.</a:t>
            </a:r>
          </a:p>
          <a:p>
            <a:r>
              <a:rPr lang="en-US" sz="2400" b="1" dirty="0"/>
              <a:t>Solution 2:- Check for Old or Outdated Firmware</a:t>
            </a:r>
          </a:p>
          <a:p>
            <a:r>
              <a:rPr lang="en-US" sz="2000" dirty="0"/>
              <a:t>First, you should do to verify the printer’s current firmware by the following way:-</a:t>
            </a:r>
          </a:p>
          <a:p>
            <a:r>
              <a:rPr lang="en-US" sz="2000" b="1" dirty="0"/>
              <a:t>First Way:-</a:t>
            </a:r>
          </a:p>
        </p:txBody>
      </p:sp>
      <p:sp>
        <p:nvSpPr>
          <p:cNvPr id="6" name="Rectangle 5"/>
          <p:cNvSpPr/>
          <p:nvPr/>
        </p:nvSpPr>
        <p:spPr>
          <a:xfrm>
            <a:off x="304800" y="5534561"/>
            <a:ext cx="7924800" cy="1323439"/>
          </a:xfrm>
          <a:prstGeom prst="rect">
            <a:avLst/>
          </a:prstGeom>
        </p:spPr>
        <p:txBody>
          <a:bodyPr wrap="square">
            <a:spAutoFit/>
          </a:bodyPr>
          <a:lstStyle/>
          <a:p>
            <a:pPr>
              <a:buFont typeface="Arial" pitchFamily="34" charset="0"/>
              <a:buChar char="•"/>
            </a:pPr>
            <a:r>
              <a:rPr lang="en-US" sz="2000" dirty="0"/>
              <a:t>Simply print a “Configuration Page” from the printer’s control panel.</a:t>
            </a:r>
          </a:p>
          <a:p>
            <a:pPr>
              <a:buFont typeface="Arial" pitchFamily="34" charset="0"/>
              <a:buChar char="•"/>
            </a:pPr>
            <a:r>
              <a:rPr lang="en-US" sz="2000" dirty="0"/>
              <a:t>The page that prints will contain a line that lists the “Firmware Version” or “Firmware Date-code”.</a:t>
            </a:r>
          </a:p>
          <a:p>
            <a:pPr>
              <a:buFont typeface="Arial" pitchFamily="34" charset="0"/>
              <a:buChar char="•"/>
            </a:pPr>
            <a:r>
              <a:rPr lang="en-US" sz="2000" dirty="0"/>
              <a:t>Locate this date and set the sheet aside.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57200"/>
            <a:ext cx="9144000" cy="3785652"/>
          </a:xfrm>
          <a:prstGeom prst="rect">
            <a:avLst/>
          </a:prstGeom>
        </p:spPr>
        <p:txBody>
          <a:bodyPr wrap="square">
            <a:spAutoFit/>
          </a:bodyPr>
          <a:lstStyle/>
          <a:p>
            <a:r>
              <a:rPr lang="en-US" sz="2000" b="1" dirty="0"/>
              <a:t>Second Way:-</a:t>
            </a:r>
          </a:p>
          <a:p>
            <a:pPr>
              <a:buFont typeface="Arial" pitchFamily="34" charset="0"/>
              <a:buChar char="•"/>
            </a:pPr>
            <a:r>
              <a:rPr lang="en-US" sz="2000" dirty="0"/>
              <a:t>Visit the “</a:t>
            </a:r>
            <a:r>
              <a:rPr lang="en-US" sz="2000" dirty="0">
                <a:hlinkClick r:id="rId2"/>
              </a:rPr>
              <a:t>HP.com</a:t>
            </a:r>
            <a:r>
              <a:rPr lang="en-US" sz="2000" dirty="0"/>
              <a:t>” website.</a:t>
            </a:r>
          </a:p>
          <a:p>
            <a:pPr>
              <a:buFont typeface="Arial" pitchFamily="34" charset="0"/>
              <a:buChar char="•"/>
            </a:pPr>
            <a:r>
              <a:rPr lang="en-US" sz="2000" dirty="0"/>
              <a:t>Then click on “Support and Drivers”.</a:t>
            </a:r>
          </a:p>
          <a:p>
            <a:pPr>
              <a:buFont typeface="Arial" pitchFamily="34" charset="0"/>
              <a:buChar char="•"/>
            </a:pPr>
            <a:r>
              <a:rPr lang="en-US" sz="2000" dirty="0"/>
              <a:t>Enter the model number of your printer and follow on-screen instructions.</a:t>
            </a:r>
          </a:p>
          <a:p>
            <a:pPr>
              <a:buFont typeface="Arial" pitchFamily="34" charset="0"/>
              <a:buChar char="•"/>
            </a:pPr>
            <a:r>
              <a:rPr lang="en-US" sz="2000" dirty="0"/>
              <a:t>Choose “Cross operating system (Firmware, BIOS, Diagnostics, etc.). Look at the table of data displayed.</a:t>
            </a:r>
          </a:p>
          <a:p>
            <a:pPr>
              <a:buFont typeface="Arial" pitchFamily="34" charset="0"/>
              <a:buChar char="•"/>
            </a:pPr>
            <a:r>
              <a:rPr lang="en-US" sz="2000" dirty="0"/>
              <a:t>There will be a column labeled “Current Version”. Check that this date is newer than the date listed on your configuration page.</a:t>
            </a:r>
          </a:p>
          <a:p>
            <a:pPr>
              <a:buFont typeface="Arial" pitchFamily="34" charset="0"/>
              <a:buChar char="•"/>
            </a:pPr>
            <a:r>
              <a:rPr lang="en-US" sz="2000" dirty="0"/>
              <a:t>If available, select the “Easy Firmware Update Utility”, if not, then selects the Firmware file for your operating system.</a:t>
            </a:r>
          </a:p>
          <a:p>
            <a:pPr>
              <a:buFont typeface="Arial" pitchFamily="34" charset="0"/>
              <a:buChar char="•"/>
            </a:pPr>
            <a:r>
              <a:rPr lang="en-US" sz="2000" dirty="0"/>
              <a:t>Click on the “download” link.</a:t>
            </a:r>
          </a:p>
          <a:p>
            <a:pPr>
              <a:buFont typeface="Arial" pitchFamily="34" charset="0"/>
              <a:buChar char="•"/>
            </a:pPr>
            <a:r>
              <a:rPr lang="en-US" sz="2000" dirty="0"/>
              <a:t>Follow the instruction included in the README file of the download to install.</a:t>
            </a:r>
          </a:p>
        </p:txBody>
      </p:sp>
      <p:sp>
        <p:nvSpPr>
          <p:cNvPr id="5" name="Rectangle 4"/>
          <p:cNvSpPr/>
          <p:nvPr/>
        </p:nvSpPr>
        <p:spPr>
          <a:xfrm>
            <a:off x="0" y="4191000"/>
            <a:ext cx="8915400" cy="2554545"/>
          </a:xfrm>
          <a:prstGeom prst="rect">
            <a:avLst/>
          </a:prstGeom>
        </p:spPr>
        <p:txBody>
          <a:bodyPr wrap="square">
            <a:spAutoFit/>
          </a:bodyPr>
          <a:lstStyle/>
          <a:p>
            <a:endParaRPr lang="en-US" sz="2000" b="1" dirty="0" smtClean="0"/>
          </a:p>
          <a:p>
            <a:r>
              <a:rPr lang="en-US" sz="2000" b="1" dirty="0" smtClean="0"/>
              <a:t>Solution </a:t>
            </a:r>
            <a:r>
              <a:rPr lang="en-US" sz="2000" b="1" dirty="0"/>
              <a:t>3:- Clear the print queue on a Standalone Window PC</a:t>
            </a:r>
          </a:p>
          <a:p>
            <a:r>
              <a:rPr lang="en-US" sz="2000" dirty="0"/>
              <a:t>The print queue is located in “Printers and Faxes” or “Printers and Devices” menus that can be accessed via the “Start” button.</a:t>
            </a:r>
          </a:p>
          <a:p>
            <a:r>
              <a:rPr lang="en-US" sz="2000" dirty="0"/>
              <a:t>Once you are in the correct folder, so then simply click on the icon of your HP LaserJet Printer P4014, P4015, P4515, P3015 or 4100N, and the trying to print again.  The new window will open showing a list of your active jobs. Then right, click on each job to delete.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57200"/>
            <a:ext cx="9144000" cy="2862322"/>
          </a:xfrm>
          <a:prstGeom prst="rect">
            <a:avLst/>
          </a:prstGeom>
        </p:spPr>
        <p:txBody>
          <a:bodyPr wrap="square">
            <a:spAutoFit/>
          </a:bodyPr>
          <a:lstStyle/>
          <a:p>
            <a:r>
              <a:rPr lang="en-US" sz="2000" b="1" dirty="0"/>
              <a:t>Solution 4:- Old or Outdated Drivers or Switching to PCL 5</a:t>
            </a:r>
          </a:p>
          <a:p>
            <a:r>
              <a:rPr lang="en-US" sz="2000" dirty="0"/>
              <a:t>PCL 5 is a much more stable driver choice and is right for most environments that don’t require PostScript drivers.  We recommend all users install PCL 5 Drivers.</a:t>
            </a:r>
          </a:p>
          <a:p>
            <a:pPr>
              <a:buFont typeface="Arial" pitchFamily="34" charset="0"/>
              <a:buChar char="•"/>
            </a:pPr>
            <a:r>
              <a:rPr lang="en-US" sz="2000" dirty="0"/>
              <a:t>Visit “</a:t>
            </a:r>
            <a:r>
              <a:rPr lang="en-US" sz="2000" dirty="0">
                <a:hlinkClick r:id="rId2"/>
              </a:rPr>
              <a:t>HP.com</a:t>
            </a:r>
            <a:r>
              <a:rPr lang="en-US" sz="2000" dirty="0"/>
              <a:t>” website and click on “Support and Drivers”.</a:t>
            </a:r>
          </a:p>
          <a:p>
            <a:pPr>
              <a:buFont typeface="Arial" pitchFamily="34" charset="0"/>
              <a:buChar char="•"/>
            </a:pPr>
            <a:r>
              <a:rPr lang="en-US" sz="2000" dirty="0"/>
              <a:t>Enter the model number of your printer.</a:t>
            </a:r>
          </a:p>
          <a:p>
            <a:pPr>
              <a:buFont typeface="Arial" pitchFamily="34" charset="0"/>
              <a:buChar char="•"/>
            </a:pPr>
            <a:r>
              <a:rPr lang="en-US" sz="2000" dirty="0"/>
              <a:t>Follow on-screen instructions to download.</a:t>
            </a:r>
          </a:p>
          <a:p>
            <a:pPr>
              <a:buFont typeface="Arial" pitchFamily="34" charset="0"/>
              <a:buChar char="•"/>
            </a:pPr>
            <a:r>
              <a:rPr lang="en-US" sz="2000" dirty="0"/>
              <a:t>Choose the PCL 5 driver when available.</a:t>
            </a:r>
          </a:p>
          <a:p>
            <a:pPr>
              <a:buFont typeface="Arial" pitchFamily="34" charset="0"/>
              <a:buChar char="•"/>
            </a:pPr>
            <a:r>
              <a:rPr lang="en-US" sz="2000" dirty="0"/>
              <a:t>Read the included instructions on the download to uninstall your current driver and install the new driver</a:t>
            </a:r>
            <a:r>
              <a:rPr lang="en-US" sz="2000" dirty="0" smtClean="0"/>
              <a:t>.</a:t>
            </a:r>
            <a:endParaRPr lang="en-US" sz="2000" dirty="0"/>
          </a:p>
        </p:txBody>
      </p:sp>
      <p:sp>
        <p:nvSpPr>
          <p:cNvPr id="5" name="Rectangle 4"/>
          <p:cNvSpPr/>
          <p:nvPr/>
        </p:nvSpPr>
        <p:spPr>
          <a:xfrm>
            <a:off x="152400" y="3352800"/>
            <a:ext cx="8991600" cy="3477875"/>
          </a:xfrm>
          <a:prstGeom prst="rect">
            <a:avLst/>
          </a:prstGeom>
        </p:spPr>
        <p:txBody>
          <a:bodyPr wrap="square">
            <a:spAutoFit/>
          </a:bodyPr>
          <a:lstStyle/>
          <a:p>
            <a:endParaRPr lang="en-US" sz="2000" b="1" dirty="0" smtClean="0"/>
          </a:p>
          <a:p>
            <a:r>
              <a:rPr lang="en-US" sz="2000" b="1" dirty="0" smtClean="0"/>
              <a:t>Solution </a:t>
            </a:r>
            <a:r>
              <a:rPr lang="en-US" sz="2000" b="1" dirty="0"/>
              <a:t>5:- Packet Loss or Interference on Network</a:t>
            </a:r>
          </a:p>
          <a:p>
            <a:r>
              <a:rPr lang="en-US" sz="2000" dirty="0"/>
              <a:t>Check IT Hardware for loose connections of bad ports.  This includes patch panels, routers, and switches.  Please note that this is the solution in less than 2% of all cases</a:t>
            </a:r>
            <a:r>
              <a:rPr lang="en-US" sz="2000" dirty="0" smtClean="0"/>
              <a:t>.</a:t>
            </a:r>
          </a:p>
          <a:p>
            <a:endParaRPr lang="en-US" sz="2000" dirty="0"/>
          </a:p>
          <a:p>
            <a:r>
              <a:rPr lang="en-US" sz="2000" b="1" dirty="0"/>
              <a:t>Solution 6:- Bad Data Cable</a:t>
            </a:r>
          </a:p>
          <a:p>
            <a:r>
              <a:rPr lang="en-US" sz="2000" dirty="0"/>
              <a:t>Get a new USB or Cat5e Cable and then switch it to the existing one.</a:t>
            </a:r>
          </a:p>
          <a:p>
            <a:r>
              <a:rPr lang="en-US" sz="2000" dirty="0"/>
              <a:t>After performing all the above steps, I hope your issue is resolved.</a:t>
            </a:r>
          </a:p>
          <a:p>
            <a:r>
              <a:rPr lang="en-US" sz="2000" dirty="0"/>
              <a:t>If you need further help associated other HP Printer problems, then you can contact with HP technical support team.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33400"/>
            <a:ext cx="8915400" cy="2985433"/>
          </a:xfrm>
          <a:prstGeom prst="rect">
            <a:avLst/>
          </a:prstGeom>
        </p:spPr>
        <p:txBody>
          <a:bodyPr wrap="square">
            <a:spAutoFit/>
          </a:bodyPr>
          <a:lstStyle/>
          <a:p>
            <a:r>
              <a:rPr lang="en-US" sz="2400" b="1" dirty="0"/>
              <a:t>Dial HP Customer Support Phone Number </a:t>
            </a:r>
            <a:r>
              <a:rPr lang="en-US" sz="2400" dirty="0" smtClean="0"/>
              <a:t>+1 888 633 7151</a:t>
            </a:r>
            <a:r>
              <a:rPr lang="en-US" sz="2400" b="1" dirty="0"/>
              <a:t> To Get Immediate Online Help:-</a:t>
            </a:r>
          </a:p>
          <a:p>
            <a:r>
              <a:rPr lang="en-US" sz="2000" b="1" dirty="0">
                <a:hlinkClick r:id="rId2"/>
              </a:rPr>
              <a:t>HP Printer Support Number</a:t>
            </a:r>
            <a:r>
              <a:rPr lang="en-US" sz="2000" b="1" dirty="0"/>
              <a:t> </a:t>
            </a:r>
            <a:r>
              <a:rPr lang="en-US" sz="2000" dirty="0" smtClean="0"/>
              <a:t>+1 888 633 7151</a:t>
            </a:r>
            <a:r>
              <a:rPr lang="en-US" sz="2000" dirty="0"/>
              <a:t> is available 24×7 to your help, so you can dial this toll-free number anytime from anywhere and instantly connect with our well-experienced and proficient HP customer support team. The highly skilled technicians will give you the comprehensive support and reliable solutions to solve the HP Printer technical issues &amp; errors. Hence, get in touch with experts now and get the hasty support &amp; solutions to fix HP Printer queries.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aper-thank-you-confetti-sign-white-over-background-vector-holiday-illustration-57529979.jpg"/>
          <p:cNvPicPr>
            <a:picLocks noChangeAspect="1"/>
          </p:cNvPicPr>
          <p:nvPr/>
        </p:nvPicPr>
        <p:blipFill>
          <a:blip r:embed="rId2"/>
          <a:stretch>
            <a:fillRect/>
          </a:stretch>
        </p:blipFill>
        <p:spPr>
          <a:xfrm>
            <a:off x="22858" y="1066800"/>
            <a:ext cx="9121142" cy="49530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TotalTime>
  <Words>548</Words>
  <Application>Microsoft Office PowerPoint</Application>
  <PresentationFormat>On-screen Show (4:3)</PresentationFormat>
  <Paragraphs>52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 HP SUPPORT PHONE NUMBER +1 888 633 7151 FOR ONLINE HP TECHNICAL SUPPORT SERVICES </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HP SUPPORT PHONE NUMBER +1-888-877-0901 FOR ONLINE HP TECHNICAL SUPPORT SERVICES</dc:title>
  <dc:creator>dk</dc:creator>
  <cp:lastModifiedBy>dk</cp:lastModifiedBy>
  <cp:revision>9</cp:revision>
  <dcterms:created xsi:type="dcterms:W3CDTF">2019-04-24T05:04:12Z</dcterms:created>
  <dcterms:modified xsi:type="dcterms:W3CDTF">2019-07-23T07:35:27Z</dcterms:modified>
</cp:coreProperties>
</file>